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63" r:id="rId6"/>
    <p:sldId id="281" r:id="rId7"/>
    <p:sldId id="271" r:id="rId8"/>
    <p:sldId id="285" r:id="rId9"/>
    <p:sldId id="282" r:id="rId10"/>
    <p:sldId id="273" r:id="rId11"/>
    <p:sldId id="274" r:id="rId12"/>
    <p:sldId id="275" r:id="rId13"/>
    <p:sldId id="284" r:id="rId14"/>
    <p:sldId id="276" r:id="rId15"/>
    <p:sldId id="277" r:id="rId16"/>
    <p:sldId id="279" r:id="rId17"/>
    <p:sldId id="261" r:id="rId18"/>
    <p:sldId id="26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30301-FDDF-414E-9D6A-F519705FC81C}" type="doc">
      <dgm:prSet loTypeId="urn:microsoft.com/office/officeart/2005/8/layout/equation2" loCatId="process" qsTypeId="urn:microsoft.com/office/officeart/2005/8/quickstyle/3d1" qsCatId="3D" csTypeId="urn:microsoft.com/office/officeart/2005/8/colors/accent0_3" csCatId="mainScheme" phldr="1"/>
      <dgm:spPr/>
    </dgm:pt>
    <dgm:pt modelId="{0E97DEA3-8657-477C-9C81-E523F499FF82}">
      <dgm:prSet phldrT="[Текст]"/>
      <dgm:spPr/>
      <dgm:t>
        <a:bodyPr/>
        <a:lstStyle/>
        <a:p>
          <a:r>
            <a:rPr lang="ru-RU" dirty="0" smtClean="0"/>
            <a:t>Предметное содержание</a:t>
          </a:r>
          <a:endParaRPr lang="ru-RU" dirty="0"/>
        </a:p>
      </dgm:t>
    </dgm:pt>
    <dgm:pt modelId="{EA8B5123-3A48-4AB6-8A0D-EFDB729EBD10}" type="parTrans" cxnId="{52EA050F-860C-4518-BA0D-E1D59C88B874}">
      <dgm:prSet/>
      <dgm:spPr/>
      <dgm:t>
        <a:bodyPr/>
        <a:lstStyle/>
        <a:p>
          <a:endParaRPr lang="ru-RU"/>
        </a:p>
      </dgm:t>
    </dgm:pt>
    <dgm:pt modelId="{0F52EC7D-CC00-4031-8F06-2F697ED47096}" type="sibTrans" cxnId="{52EA050F-860C-4518-BA0D-E1D59C88B874}">
      <dgm:prSet/>
      <dgm:spPr/>
      <dgm:t>
        <a:bodyPr/>
        <a:lstStyle/>
        <a:p>
          <a:endParaRPr lang="ru-RU"/>
        </a:p>
      </dgm:t>
    </dgm:pt>
    <dgm:pt modelId="{5E3A6C6F-7AAA-4C44-BB38-06914DB2C0D6}">
      <dgm:prSet phldrT="[Текст]"/>
      <dgm:spPr/>
      <dgm:t>
        <a:bodyPr/>
        <a:lstStyle/>
        <a:p>
          <a:r>
            <a:rPr lang="ru-RU" dirty="0" smtClean="0"/>
            <a:t>Технологии и формы работы</a:t>
          </a:r>
          <a:endParaRPr lang="ru-RU" dirty="0"/>
        </a:p>
      </dgm:t>
    </dgm:pt>
    <dgm:pt modelId="{487780AA-22DA-4401-88AE-F507A26CF70C}" type="parTrans" cxnId="{63878E2A-E4C4-4F76-87E8-9648FFD9DF97}">
      <dgm:prSet/>
      <dgm:spPr/>
      <dgm:t>
        <a:bodyPr/>
        <a:lstStyle/>
        <a:p>
          <a:endParaRPr lang="ru-RU"/>
        </a:p>
      </dgm:t>
    </dgm:pt>
    <dgm:pt modelId="{657B36E1-EA2A-445A-8ED2-D8885F2F3470}" type="sibTrans" cxnId="{63878E2A-E4C4-4F76-87E8-9648FFD9DF97}">
      <dgm:prSet/>
      <dgm:spPr/>
      <dgm:t>
        <a:bodyPr/>
        <a:lstStyle/>
        <a:p>
          <a:endParaRPr lang="ru-RU"/>
        </a:p>
      </dgm:t>
    </dgm:pt>
    <dgm:pt modelId="{1AA4BDE4-4424-45B9-ABF1-27D191D0E1B6}">
      <dgm:prSet phldrT="[Текст]"/>
      <dgm:spPr/>
      <dgm:t>
        <a:bodyPr/>
        <a:lstStyle/>
        <a:p>
          <a:r>
            <a:rPr lang="ru-RU" dirty="0" smtClean="0"/>
            <a:t>Информатика – </a:t>
          </a:r>
          <a:r>
            <a:rPr lang="ru-RU" dirty="0" err="1" smtClean="0"/>
            <a:t>метапредметная</a:t>
          </a:r>
          <a:r>
            <a:rPr lang="ru-RU" dirty="0" smtClean="0"/>
            <a:t> дисциплина </a:t>
          </a:r>
          <a:endParaRPr lang="ru-RU" dirty="0"/>
        </a:p>
      </dgm:t>
    </dgm:pt>
    <dgm:pt modelId="{F7F2EA33-551E-481A-A628-F0C8BB6B9B89}" type="parTrans" cxnId="{7CD0EF57-7E0F-4594-9C4A-B95A5C26DF88}">
      <dgm:prSet/>
      <dgm:spPr/>
      <dgm:t>
        <a:bodyPr/>
        <a:lstStyle/>
        <a:p>
          <a:endParaRPr lang="ru-RU"/>
        </a:p>
      </dgm:t>
    </dgm:pt>
    <dgm:pt modelId="{6C370FF2-FEEA-4F94-8149-0A913EA5C7F6}" type="sibTrans" cxnId="{7CD0EF57-7E0F-4594-9C4A-B95A5C26DF88}">
      <dgm:prSet/>
      <dgm:spPr/>
      <dgm:t>
        <a:bodyPr/>
        <a:lstStyle/>
        <a:p>
          <a:endParaRPr lang="ru-RU"/>
        </a:p>
      </dgm:t>
    </dgm:pt>
    <dgm:pt modelId="{F0F9E74E-66FB-4CED-9C35-01939981C9D8}">
      <dgm:prSet phldrT="[Текст]"/>
      <dgm:spPr/>
      <dgm:t>
        <a:bodyPr/>
        <a:lstStyle/>
        <a:p>
          <a:r>
            <a:rPr lang="ru-RU" dirty="0" smtClean="0"/>
            <a:t>Междисциплинарные связи</a:t>
          </a:r>
          <a:endParaRPr lang="ru-RU" dirty="0"/>
        </a:p>
      </dgm:t>
    </dgm:pt>
    <dgm:pt modelId="{EF6C339C-DEE9-4AF4-BFC2-56326893A3B8}" type="parTrans" cxnId="{C3A0A818-6337-43FC-A157-2A51981BF7B7}">
      <dgm:prSet/>
      <dgm:spPr/>
      <dgm:t>
        <a:bodyPr/>
        <a:lstStyle/>
        <a:p>
          <a:endParaRPr lang="ru-RU"/>
        </a:p>
      </dgm:t>
    </dgm:pt>
    <dgm:pt modelId="{89B1F43A-CA60-41EB-9473-A5E4F497D990}" type="sibTrans" cxnId="{C3A0A818-6337-43FC-A157-2A51981BF7B7}">
      <dgm:prSet/>
      <dgm:spPr/>
      <dgm:t>
        <a:bodyPr/>
        <a:lstStyle/>
        <a:p>
          <a:endParaRPr lang="ru-RU"/>
        </a:p>
      </dgm:t>
    </dgm:pt>
    <dgm:pt modelId="{3359F66F-996D-4762-954A-4C3718D1C2EE}" type="pres">
      <dgm:prSet presAssocID="{2F230301-FDDF-414E-9D6A-F519705FC81C}" presName="Name0" presStyleCnt="0">
        <dgm:presLayoutVars>
          <dgm:dir/>
          <dgm:resizeHandles val="exact"/>
        </dgm:presLayoutVars>
      </dgm:prSet>
      <dgm:spPr/>
    </dgm:pt>
    <dgm:pt modelId="{7482B3BE-E88F-4FEB-851E-47F94BE7208B}" type="pres">
      <dgm:prSet presAssocID="{2F230301-FDDF-414E-9D6A-F519705FC81C}" presName="vNodes" presStyleCnt="0"/>
      <dgm:spPr/>
    </dgm:pt>
    <dgm:pt modelId="{53B9124F-7A0E-47B1-930D-74BFB414B79D}" type="pres">
      <dgm:prSet presAssocID="{0E97DEA3-8657-477C-9C81-E523F499FF82}" presName="node" presStyleLbl="node1" presStyleIdx="0" presStyleCnt="4" custScaleX="32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10B61-DFBD-4E52-AB0F-046CF0216B15}" type="pres">
      <dgm:prSet presAssocID="{0F52EC7D-CC00-4031-8F06-2F697ED47096}" presName="spacerT" presStyleCnt="0"/>
      <dgm:spPr/>
    </dgm:pt>
    <dgm:pt modelId="{81652268-2158-4D91-A434-16E757B7A851}" type="pres">
      <dgm:prSet presAssocID="{0F52EC7D-CC00-4031-8F06-2F697ED4709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28E891-736E-48A7-9AB7-3BCDFBC99AEA}" type="pres">
      <dgm:prSet presAssocID="{0F52EC7D-CC00-4031-8F06-2F697ED47096}" presName="spacerB" presStyleCnt="0"/>
      <dgm:spPr/>
    </dgm:pt>
    <dgm:pt modelId="{08A484D9-BB78-4B3F-920F-7883F652E66B}" type="pres">
      <dgm:prSet presAssocID="{F0F9E74E-66FB-4CED-9C35-01939981C9D8}" presName="node" presStyleLbl="node1" presStyleIdx="1" presStyleCnt="4" custScaleX="32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A0B61-2378-4A04-AE11-3DD864C29461}" type="pres">
      <dgm:prSet presAssocID="{89B1F43A-CA60-41EB-9473-A5E4F497D990}" presName="spacerT" presStyleCnt="0"/>
      <dgm:spPr/>
    </dgm:pt>
    <dgm:pt modelId="{350FD44C-BBA6-41C4-89E2-59F92034478B}" type="pres">
      <dgm:prSet presAssocID="{89B1F43A-CA60-41EB-9473-A5E4F497D99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179BEFF-F5A9-4A7D-9CA9-69918FDE557C}" type="pres">
      <dgm:prSet presAssocID="{89B1F43A-CA60-41EB-9473-A5E4F497D990}" presName="spacerB" presStyleCnt="0"/>
      <dgm:spPr/>
    </dgm:pt>
    <dgm:pt modelId="{B0CD59E7-78C5-4D1A-AB45-653197EDF9B1}" type="pres">
      <dgm:prSet presAssocID="{5E3A6C6F-7AAA-4C44-BB38-06914DB2C0D6}" presName="node" presStyleLbl="node1" presStyleIdx="2" presStyleCnt="4" custScaleX="32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D67C7-536F-46A1-9BA7-6C20592D4D90}" type="pres">
      <dgm:prSet presAssocID="{2F230301-FDDF-414E-9D6A-F519705FC81C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AB95A5C0-EBF1-42AE-8857-2FABEBF43B0D}" type="pres">
      <dgm:prSet presAssocID="{2F230301-FDDF-414E-9D6A-F519705FC81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DBAEF74-9F9B-4D0B-8652-116124E1FFDF}" type="pres">
      <dgm:prSet presAssocID="{2F230301-FDDF-414E-9D6A-F519705FC81C}" presName="lastNode" presStyleLbl="node1" presStyleIdx="3" presStyleCnt="4" custScaleX="184994" custScaleY="1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5E052-73AC-4D66-A227-45C6DE28B6F0}" type="presOf" srcId="{5E3A6C6F-7AAA-4C44-BB38-06914DB2C0D6}" destId="{B0CD59E7-78C5-4D1A-AB45-653197EDF9B1}" srcOrd="0" destOrd="0" presId="urn:microsoft.com/office/officeart/2005/8/layout/equation2"/>
    <dgm:cxn modelId="{DB9D2982-DD94-4C97-9C00-366F563C09D1}" type="presOf" srcId="{657B36E1-EA2A-445A-8ED2-D8885F2F3470}" destId="{AB95A5C0-EBF1-42AE-8857-2FABEBF43B0D}" srcOrd="1" destOrd="0" presId="urn:microsoft.com/office/officeart/2005/8/layout/equation2"/>
    <dgm:cxn modelId="{AA665A2E-6F5C-4221-9137-AAAC4CE650D5}" type="presOf" srcId="{2F230301-FDDF-414E-9D6A-F519705FC81C}" destId="{3359F66F-996D-4762-954A-4C3718D1C2EE}" srcOrd="0" destOrd="0" presId="urn:microsoft.com/office/officeart/2005/8/layout/equation2"/>
    <dgm:cxn modelId="{52EA050F-860C-4518-BA0D-E1D59C88B874}" srcId="{2F230301-FDDF-414E-9D6A-F519705FC81C}" destId="{0E97DEA3-8657-477C-9C81-E523F499FF82}" srcOrd="0" destOrd="0" parTransId="{EA8B5123-3A48-4AB6-8A0D-EFDB729EBD10}" sibTransId="{0F52EC7D-CC00-4031-8F06-2F697ED47096}"/>
    <dgm:cxn modelId="{4EA54734-78C8-4BB2-8DD4-2D2946889388}" type="presOf" srcId="{0E97DEA3-8657-477C-9C81-E523F499FF82}" destId="{53B9124F-7A0E-47B1-930D-74BFB414B79D}" srcOrd="0" destOrd="0" presId="urn:microsoft.com/office/officeart/2005/8/layout/equation2"/>
    <dgm:cxn modelId="{D8D15895-FEB5-4D35-8C48-FC1662BB498C}" type="presOf" srcId="{89B1F43A-CA60-41EB-9473-A5E4F497D990}" destId="{350FD44C-BBA6-41C4-89E2-59F92034478B}" srcOrd="0" destOrd="0" presId="urn:microsoft.com/office/officeart/2005/8/layout/equation2"/>
    <dgm:cxn modelId="{C3A0A818-6337-43FC-A157-2A51981BF7B7}" srcId="{2F230301-FDDF-414E-9D6A-F519705FC81C}" destId="{F0F9E74E-66FB-4CED-9C35-01939981C9D8}" srcOrd="1" destOrd="0" parTransId="{EF6C339C-DEE9-4AF4-BFC2-56326893A3B8}" sibTransId="{89B1F43A-CA60-41EB-9473-A5E4F497D990}"/>
    <dgm:cxn modelId="{63878E2A-E4C4-4F76-87E8-9648FFD9DF97}" srcId="{2F230301-FDDF-414E-9D6A-F519705FC81C}" destId="{5E3A6C6F-7AAA-4C44-BB38-06914DB2C0D6}" srcOrd="2" destOrd="0" parTransId="{487780AA-22DA-4401-88AE-F507A26CF70C}" sibTransId="{657B36E1-EA2A-445A-8ED2-D8885F2F3470}"/>
    <dgm:cxn modelId="{7CD0EF57-7E0F-4594-9C4A-B95A5C26DF88}" srcId="{2F230301-FDDF-414E-9D6A-F519705FC81C}" destId="{1AA4BDE4-4424-45B9-ABF1-27D191D0E1B6}" srcOrd="3" destOrd="0" parTransId="{F7F2EA33-551E-481A-A628-F0C8BB6B9B89}" sibTransId="{6C370FF2-FEEA-4F94-8149-0A913EA5C7F6}"/>
    <dgm:cxn modelId="{129F61ED-4217-4B70-A82B-CF903B74670F}" type="presOf" srcId="{F0F9E74E-66FB-4CED-9C35-01939981C9D8}" destId="{08A484D9-BB78-4B3F-920F-7883F652E66B}" srcOrd="0" destOrd="0" presId="urn:microsoft.com/office/officeart/2005/8/layout/equation2"/>
    <dgm:cxn modelId="{201157BE-C2A7-480A-9C7D-E875AA42C787}" type="presOf" srcId="{657B36E1-EA2A-445A-8ED2-D8885F2F3470}" destId="{4F3D67C7-536F-46A1-9BA7-6C20592D4D90}" srcOrd="0" destOrd="0" presId="urn:microsoft.com/office/officeart/2005/8/layout/equation2"/>
    <dgm:cxn modelId="{9148FA86-611E-4A6F-914D-08467099FD70}" type="presOf" srcId="{0F52EC7D-CC00-4031-8F06-2F697ED47096}" destId="{81652268-2158-4D91-A434-16E757B7A851}" srcOrd="0" destOrd="0" presId="urn:microsoft.com/office/officeart/2005/8/layout/equation2"/>
    <dgm:cxn modelId="{1EFAF6A5-69A5-44FD-9F43-A6B3E492903D}" type="presOf" srcId="{1AA4BDE4-4424-45B9-ABF1-27D191D0E1B6}" destId="{3DBAEF74-9F9B-4D0B-8652-116124E1FFDF}" srcOrd="0" destOrd="0" presId="urn:microsoft.com/office/officeart/2005/8/layout/equation2"/>
    <dgm:cxn modelId="{D3BFEC5A-5FBC-4C40-A44B-5DA9C410D89E}" type="presParOf" srcId="{3359F66F-996D-4762-954A-4C3718D1C2EE}" destId="{7482B3BE-E88F-4FEB-851E-47F94BE7208B}" srcOrd="0" destOrd="0" presId="urn:microsoft.com/office/officeart/2005/8/layout/equation2"/>
    <dgm:cxn modelId="{D185BE28-0DC9-4DF3-AE37-B59575000D36}" type="presParOf" srcId="{7482B3BE-E88F-4FEB-851E-47F94BE7208B}" destId="{53B9124F-7A0E-47B1-930D-74BFB414B79D}" srcOrd="0" destOrd="0" presId="urn:microsoft.com/office/officeart/2005/8/layout/equation2"/>
    <dgm:cxn modelId="{2924A2FD-5A46-4535-ADDC-A59F77536937}" type="presParOf" srcId="{7482B3BE-E88F-4FEB-851E-47F94BE7208B}" destId="{E8910B61-DFBD-4E52-AB0F-046CF0216B15}" srcOrd="1" destOrd="0" presId="urn:microsoft.com/office/officeart/2005/8/layout/equation2"/>
    <dgm:cxn modelId="{6ACCE1B9-58CF-4EC9-9284-66445DB591D3}" type="presParOf" srcId="{7482B3BE-E88F-4FEB-851E-47F94BE7208B}" destId="{81652268-2158-4D91-A434-16E757B7A851}" srcOrd="2" destOrd="0" presId="urn:microsoft.com/office/officeart/2005/8/layout/equation2"/>
    <dgm:cxn modelId="{32C41CF6-0F20-4416-8BD4-8C2E31A2FA62}" type="presParOf" srcId="{7482B3BE-E88F-4FEB-851E-47F94BE7208B}" destId="{2528E891-736E-48A7-9AB7-3BCDFBC99AEA}" srcOrd="3" destOrd="0" presId="urn:microsoft.com/office/officeart/2005/8/layout/equation2"/>
    <dgm:cxn modelId="{9261812C-ECF5-421D-B673-999E21F375DC}" type="presParOf" srcId="{7482B3BE-E88F-4FEB-851E-47F94BE7208B}" destId="{08A484D9-BB78-4B3F-920F-7883F652E66B}" srcOrd="4" destOrd="0" presId="urn:microsoft.com/office/officeart/2005/8/layout/equation2"/>
    <dgm:cxn modelId="{6B7656E3-9398-452D-8582-368575EE01E0}" type="presParOf" srcId="{7482B3BE-E88F-4FEB-851E-47F94BE7208B}" destId="{500A0B61-2378-4A04-AE11-3DD864C29461}" srcOrd="5" destOrd="0" presId="urn:microsoft.com/office/officeart/2005/8/layout/equation2"/>
    <dgm:cxn modelId="{F0DE36C7-83FE-4346-805D-D8CD46692CFE}" type="presParOf" srcId="{7482B3BE-E88F-4FEB-851E-47F94BE7208B}" destId="{350FD44C-BBA6-41C4-89E2-59F92034478B}" srcOrd="6" destOrd="0" presId="urn:microsoft.com/office/officeart/2005/8/layout/equation2"/>
    <dgm:cxn modelId="{DBD8009B-36EF-4477-BB35-225D0EAF547A}" type="presParOf" srcId="{7482B3BE-E88F-4FEB-851E-47F94BE7208B}" destId="{C179BEFF-F5A9-4A7D-9CA9-69918FDE557C}" srcOrd="7" destOrd="0" presId="urn:microsoft.com/office/officeart/2005/8/layout/equation2"/>
    <dgm:cxn modelId="{E46E0288-C855-4B6E-9452-8CA362050903}" type="presParOf" srcId="{7482B3BE-E88F-4FEB-851E-47F94BE7208B}" destId="{B0CD59E7-78C5-4D1A-AB45-653197EDF9B1}" srcOrd="8" destOrd="0" presId="urn:microsoft.com/office/officeart/2005/8/layout/equation2"/>
    <dgm:cxn modelId="{0E373758-0520-4A42-98EF-B95EEDCFAD95}" type="presParOf" srcId="{3359F66F-996D-4762-954A-4C3718D1C2EE}" destId="{4F3D67C7-536F-46A1-9BA7-6C20592D4D90}" srcOrd="1" destOrd="0" presId="urn:microsoft.com/office/officeart/2005/8/layout/equation2"/>
    <dgm:cxn modelId="{DBE7021E-2233-4ED4-81D6-21C44AEB13FC}" type="presParOf" srcId="{4F3D67C7-536F-46A1-9BA7-6C20592D4D90}" destId="{AB95A5C0-EBF1-42AE-8857-2FABEBF43B0D}" srcOrd="0" destOrd="0" presId="urn:microsoft.com/office/officeart/2005/8/layout/equation2"/>
    <dgm:cxn modelId="{F4F28431-813D-434C-BEA9-57F4DC5A0C87}" type="presParOf" srcId="{3359F66F-996D-4762-954A-4C3718D1C2EE}" destId="{3DBAEF74-9F9B-4D0B-8652-116124E1FFD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9124F-7A0E-47B1-930D-74BFB414B79D}">
      <dsp:nvSpPr>
        <dsp:cNvPr id="0" name=""/>
        <dsp:cNvSpPr/>
      </dsp:nvSpPr>
      <dsp:spPr>
        <a:xfrm>
          <a:off x="4244" y="400730"/>
          <a:ext cx="3493031" cy="108887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Предметное содержание</a:t>
          </a:r>
          <a:endParaRPr lang="ru-RU" sz="1700" kern="1200" dirty="0"/>
        </a:p>
      </dsp:txBody>
      <dsp:txXfrm>
        <a:off x="515787" y="560192"/>
        <a:ext cx="2469945" cy="769953"/>
      </dsp:txXfrm>
    </dsp:sp>
    <dsp:sp modelId="{81652268-2158-4D91-A434-16E757B7A851}">
      <dsp:nvSpPr>
        <dsp:cNvPr id="0" name=""/>
        <dsp:cNvSpPr/>
      </dsp:nvSpPr>
      <dsp:spPr>
        <a:xfrm>
          <a:off x="1434985" y="1578024"/>
          <a:ext cx="631548" cy="631548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518697" y="1819528"/>
        <a:ext cx="464124" cy="148540"/>
      </dsp:txXfrm>
    </dsp:sp>
    <dsp:sp modelId="{08A484D9-BB78-4B3F-920F-7883F652E66B}">
      <dsp:nvSpPr>
        <dsp:cNvPr id="0" name=""/>
        <dsp:cNvSpPr/>
      </dsp:nvSpPr>
      <dsp:spPr>
        <a:xfrm>
          <a:off x="4244" y="2297989"/>
          <a:ext cx="3493031" cy="108887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Междисциплинарные связи</a:t>
          </a:r>
          <a:endParaRPr lang="ru-RU" sz="1700" kern="1200" dirty="0"/>
        </a:p>
      </dsp:txBody>
      <dsp:txXfrm>
        <a:off x="515787" y="2457451"/>
        <a:ext cx="2469945" cy="769953"/>
      </dsp:txXfrm>
    </dsp:sp>
    <dsp:sp modelId="{350FD44C-BBA6-41C4-89E2-59F92034478B}">
      <dsp:nvSpPr>
        <dsp:cNvPr id="0" name=""/>
        <dsp:cNvSpPr/>
      </dsp:nvSpPr>
      <dsp:spPr>
        <a:xfrm>
          <a:off x="1434985" y="3475283"/>
          <a:ext cx="631548" cy="631548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518697" y="3716787"/>
        <a:ext cx="464124" cy="148540"/>
      </dsp:txXfrm>
    </dsp:sp>
    <dsp:sp modelId="{B0CD59E7-78C5-4D1A-AB45-653197EDF9B1}">
      <dsp:nvSpPr>
        <dsp:cNvPr id="0" name=""/>
        <dsp:cNvSpPr/>
      </dsp:nvSpPr>
      <dsp:spPr>
        <a:xfrm>
          <a:off x="4244" y="4195249"/>
          <a:ext cx="3493031" cy="108887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Технологии и формы работы</a:t>
          </a:r>
          <a:endParaRPr lang="ru-RU" sz="1700" kern="1200" dirty="0"/>
        </a:p>
      </dsp:txBody>
      <dsp:txXfrm>
        <a:off x="515787" y="4354711"/>
        <a:ext cx="2469945" cy="769953"/>
      </dsp:txXfrm>
    </dsp:sp>
    <dsp:sp modelId="{4F3D67C7-536F-46A1-9BA7-6C20592D4D90}">
      <dsp:nvSpPr>
        <dsp:cNvPr id="0" name=""/>
        <dsp:cNvSpPr/>
      </dsp:nvSpPr>
      <dsp:spPr>
        <a:xfrm>
          <a:off x="3660607" y="2639897"/>
          <a:ext cx="346262" cy="40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60607" y="2720909"/>
        <a:ext cx="242383" cy="243038"/>
      </dsp:txXfrm>
    </dsp:sp>
    <dsp:sp modelId="{3DBAEF74-9F9B-4D0B-8652-116124E1FFDF}">
      <dsp:nvSpPr>
        <dsp:cNvPr id="0" name=""/>
        <dsp:cNvSpPr/>
      </dsp:nvSpPr>
      <dsp:spPr>
        <a:xfrm>
          <a:off x="4150602" y="831228"/>
          <a:ext cx="4028715" cy="40223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Информатика – </a:t>
          </a:r>
          <a:r>
            <a:rPr lang="ru-RU" sz="2500" kern="1200" dirty="0" err="1" smtClean="0"/>
            <a:t>метапредметная</a:t>
          </a:r>
          <a:r>
            <a:rPr lang="ru-RU" sz="2500" kern="1200" dirty="0" smtClean="0"/>
            <a:t> дисциплина </a:t>
          </a:r>
          <a:endParaRPr lang="ru-RU" sz="2500" kern="1200" dirty="0"/>
        </a:p>
      </dsp:txBody>
      <dsp:txXfrm>
        <a:off x="4740594" y="1420295"/>
        <a:ext cx="2848731" cy="284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8AAC38-471E-4591-B508-E28EC92E5D2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0B1CF6-D4E6-4EDC-A61B-33717B1A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4;&#1087;&#1100;&#1102;&#1090;&#1077;&#1088;&#1085;&#1099;&#1077;%20&#1092;&#1086;&#1082;&#1091;&#1089;&#1099;/qb64v092-win/qb64/focus.exe" TargetMode="External"/><Relationship Id="rId7" Type="http://schemas.openxmlformats.org/officeDocument/2006/relationships/hyperlink" Target="&#1053;&#1072;&#1088;&#1082;&#1086;&#1084;&#1072;&#1085;&#1080;&#1103;.pptx" TargetMode="External"/><Relationship Id="rId2" Type="http://schemas.openxmlformats.org/officeDocument/2006/relationships/hyperlink" Target="&#1082;&#1086;&#1085;&#1077;&#1094;/&#1058;&#1077;&#1093;&#1085;&#1080;&#1082;&#1072;%20&#1073;&#1077;&#1079;&#1086;&#1087;&#1072;&#1089;&#1085;&#1086;&#1089;&#1090;&#1080;%20&#1080;%20&#1087;&#1088;&#1072;&#1074;&#1080;&#1083;&#1072;%20&#1088;&#1072;&#1073;&#1086;&#1090;&#1099;%20&#1079;&#1072;%20&#1082;&#1086;&#1084;&#1087;&#1100;&#1102;&#1090;&#1077;&#1088;&#1086;&#1084;.pp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3;&#1086;&#1082;&#1086;&#1085;&#1100;/table.html" TargetMode="External"/><Relationship Id="rId5" Type="http://schemas.openxmlformats.org/officeDocument/2006/relationships/hyperlink" Target="&#1088;&#1086;&#1073;&#1086;&#1090;%20&#1085;&#1072;&#1088;&#1077;&#1079;&#1082;&#1072;.mp4" TargetMode="External"/><Relationship Id="rId4" Type="http://schemas.openxmlformats.org/officeDocument/2006/relationships/hyperlink" Target="&#1051;&#1080;&#1089;&#1090;%20Microsoft%20Excel%20(2).xls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Реализация </a:t>
            </a:r>
            <a:r>
              <a:rPr lang="ru-RU" b="1" dirty="0" err="1" smtClean="0">
                <a:solidFill>
                  <a:schemeClr val="tx1"/>
                </a:solidFill>
              </a:rPr>
              <a:t>метапредметного</a:t>
            </a:r>
            <a:r>
              <a:rPr lang="ru-RU" b="1" dirty="0" smtClean="0">
                <a:solidFill>
                  <a:schemeClr val="tx1"/>
                </a:solidFill>
              </a:rPr>
              <a:t> подхода в преподавании информатики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400800" cy="1752600"/>
          </a:xfrm>
        </p:spPr>
        <p:txBody>
          <a:bodyPr/>
          <a:lstStyle/>
          <a:p>
            <a:r>
              <a:rPr lang="ru-RU" dirty="0" err="1" smtClean="0"/>
              <a:t>Носкова</a:t>
            </a:r>
            <a:r>
              <a:rPr lang="ru-RU" dirty="0" smtClean="0"/>
              <a:t> Ольга Михайловна</a:t>
            </a:r>
          </a:p>
          <a:p>
            <a:r>
              <a:rPr lang="ru-RU" dirty="0" err="1" smtClean="0"/>
              <a:t>Уляшева</a:t>
            </a:r>
            <a:r>
              <a:rPr lang="ru-RU" dirty="0" smtClean="0"/>
              <a:t> Лидия Александровна</a:t>
            </a:r>
          </a:p>
          <a:p>
            <a:r>
              <a:rPr lang="ru-RU" dirty="0" smtClean="0"/>
              <a:t>Терентьев Сергей Сергеевич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745481"/>
                <a:gridCol w="1912119"/>
              </a:tblGrid>
              <a:tr h="5145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</a:tr>
              <a:tr h="6343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Продумать свои действия по предложенному плану (алгоритму); поставить цель; ответить для себя на вопрос «Зачем это надо, что могу и хочу получить, пригодится ли это в будущем…».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Продумать свои действия по составленному при помощи учителя плану (алгоритму); поставить цель; ответить для себя на вопрос «Зачем это надо, что могу и хочу получить, где и как пригодится  это в будущем…»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порядок действий (составить самостоятельно план)  для данной модели задачи, следуя поставленной цели, исправить возможные ошибки; сделать вывод о возможности использования  полученных результатов в учёбе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порядок действий (составить самостоятельно план)  для данной модели задачи, следуя поставленной цели, исправить возможные ошибки; сделать вывод о возможности использования  полученных результатов в учёбе и жизни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Сформулировать задачу, построить ее модель, создать и выполнить программу, проанализировать полученные результаты с использованием их на практике.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 случае расхождения результата с ожидаемым  найти причину и внести поправки. Обосновать выбор лучшего решения.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Принципы создания сборника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83880" cy="3000396"/>
          </a:xfrm>
        </p:spPr>
        <p:txBody>
          <a:bodyPr>
            <a:normAutofit/>
          </a:bodyPr>
          <a:lstStyle/>
          <a:p>
            <a:r>
              <a:rPr lang="ru-RU" b="1" dirty="0" smtClean="0"/>
              <a:t>дифференцированный подход</a:t>
            </a:r>
            <a:endParaRPr lang="ru-RU" dirty="0" smtClean="0"/>
          </a:p>
          <a:p>
            <a:r>
              <a:rPr lang="ru-RU" b="1" dirty="0" smtClean="0"/>
              <a:t>практическая направленность</a:t>
            </a:r>
            <a:endParaRPr lang="ru-RU" dirty="0" smtClean="0"/>
          </a:p>
          <a:p>
            <a:r>
              <a:rPr lang="ru-RU" b="1" dirty="0" err="1" smtClean="0"/>
              <a:t>межпредметные</a:t>
            </a:r>
            <a:r>
              <a:rPr lang="ru-RU" b="1" dirty="0" smtClean="0"/>
              <a:t> связи</a:t>
            </a:r>
            <a:endParaRPr lang="ru-RU" dirty="0" smtClean="0"/>
          </a:p>
          <a:p>
            <a:r>
              <a:rPr lang="ru-RU" b="1" dirty="0" smtClean="0"/>
              <a:t>самостоятельная деятельность</a:t>
            </a:r>
            <a:endParaRPr lang="ru-RU" dirty="0" smtClean="0"/>
          </a:p>
          <a:p>
            <a:r>
              <a:rPr lang="ru-RU" b="1" dirty="0" smtClean="0"/>
              <a:t>развитие познавательного интереса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9086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Информатика для всех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928802"/>
            <a:ext cx="721520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Тема «Алгоритмизация»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Определите тип алгоритма, название картины и автора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3786214" cy="223803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Информатика для всех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2571744"/>
            <a:ext cx="8072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Тема «Измерение информации»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Вам надо сохранить 80 фотографий объемом 9000 Кб каждая на информационном носителе. А в магазине есть только диски объемом 700 Мб. Сколько дисков Вы должны приобрести?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t2.gstatic.com/images?q=tbn:ANd9GcRjA9IV-f6_q841mmNZGnoAfJK1LWyVAkaSAvRQq_Tp5yYQkm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643446"/>
            <a:ext cx="1104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Реальная информатика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428868"/>
          <a:ext cx="8215371" cy="1969802"/>
        </p:xfrm>
        <a:graphic>
          <a:graphicData uri="http://schemas.openxmlformats.org/drawingml/2006/table">
            <a:tbl>
              <a:tblPr/>
              <a:tblGrid>
                <a:gridCol w="2738171"/>
                <a:gridCol w="2738171"/>
                <a:gridCol w="27390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Тарифный план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Абонентская плата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Плата за трафик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План "0"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2,5 руб. за 1 Мб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План "500"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550 руб. за 500 Мб трафика в месяц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 руб. за 1 Мб сверх 500 Мб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План "800"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700 руб. за 800 Мб трафика в месяц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1,5 руб. за 1 Мб сверх 800 Мб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285860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«Не трать лишнее!»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Интернет-провайдер (компания, оказывающая услуги по подключению к сети Интернет) предлагает три тарифных плана.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4357694"/>
            <a:ext cx="821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Пользователь предполагает, что его трафик составит 600 Мб в месяц, и выбирает наиболее дешевый тарифный план. Сколько рублей заплатит пользователь за месяц, если его трафик действительно будет равен 600 Мб?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/>
              <a:t>Информатика в проектах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83880" cy="4187952"/>
          </a:xfrm>
        </p:spPr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Презентация по технике безопасности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Программа «Фокус» 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Своя кофейня  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«Робот пишет»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6" action="ppaction://hlinkfile"/>
              </a:rPr>
              <a:t>Периодическая система химических элементов </a:t>
            </a:r>
            <a:endParaRPr lang="ru-RU" dirty="0" smtClean="0"/>
          </a:p>
          <a:p>
            <a:r>
              <a:rPr lang="ru-RU" dirty="0" smtClean="0">
                <a:hlinkClick r:id="rId7" action="ppaction://hlinkpres?slideindex=1&amp;slidetitle="/>
              </a:rPr>
              <a:t>«Задумайся</a:t>
            </a:r>
            <a:r>
              <a:rPr lang="ru-RU" dirty="0" smtClean="0">
                <a:hlinkClick r:id="rId7" action="ppaction://hlinkpres?slideindex=1&amp;slidetitle="/>
              </a:rPr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 т.д.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Новизна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83880" cy="2470020"/>
          </a:xfrm>
        </p:spPr>
        <p:txBody>
          <a:bodyPr/>
          <a:lstStyle/>
          <a:p>
            <a:r>
              <a:rPr lang="ru-RU" dirty="0" smtClean="0"/>
              <a:t>разработка дорожной карты</a:t>
            </a:r>
          </a:p>
          <a:p>
            <a:r>
              <a:rPr lang="ru-RU" dirty="0" smtClean="0"/>
              <a:t>создания сборника задач, способствующих формированию УУД на основной ступени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Ожидаемые 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183880" cy="4187952"/>
          </a:xfrm>
        </p:spPr>
        <p:txBody>
          <a:bodyPr/>
          <a:lstStyle/>
          <a:p>
            <a:pPr lvl="0"/>
            <a:r>
              <a:rPr lang="ru-RU" dirty="0" smtClean="0"/>
              <a:t>Накопление опыта работы по развитию УУД до введения ФГОС </a:t>
            </a:r>
          </a:p>
          <a:p>
            <a:pPr lvl="0"/>
            <a:r>
              <a:rPr lang="ru-RU" dirty="0" smtClean="0"/>
              <a:t>Возможность коррекции полученных результатов</a:t>
            </a:r>
          </a:p>
          <a:p>
            <a:pPr lvl="0"/>
            <a:r>
              <a:rPr lang="ru-RU" dirty="0" smtClean="0"/>
              <a:t>Оказание практической помощи учителям информатики </a:t>
            </a:r>
          </a:p>
          <a:p>
            <a:r>
              <a:rPr lang="ru-RU" dirty="0" smtClean="0"/>
              <a:t>Выполнение требований ФГОС  основной ступени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Риски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183880" cy="41879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Методическая готовность педагогов к введению ФГОС</a:t>
            </a:r>
          </a:p>
          <a:p>
            <a:pPr lvl="0"/>
            <a:r>
              <a:rPr lang="ru-RU" dirty="0" smtClean="0"/>
              <a:t>Эффективность реализация ФГОС начальной ступени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02_Образовательное направление\Учителя\Терентьев С. С\фг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638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606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68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ru-RU" dirty="0" smtClean="0"/>
              <a:t>оказать практическую помощь учителям информатики  в  реализации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подхода  в преподавании</a:t>
            </a:r>
          </a:p>
          <a:p>
            <a:r>
              <a:rPr lang="ru-RU" dirty="0" smtClean="0"/>
              <a:t>быть готовыми к введению ФГОС на 2 ступени обучения 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28604"/>
            <a:ext cx="3357586" cy="1051560"/>
          </a:xfrm>
        </p:spPr>
        <p:txBody>
          <a:bodyPr>
            <a:normAutofit/>
          </a:bodyPr>
          <a:lstStyle/>
          <a:p>
            <a:r>
              <a:rPr lang="ru-RU" cap="all" dirty="0" smtClean="0">
                <a:solidFill>
                  <a:schemeClr val="tx1"/>
                </a:solidFill>
              </a:rPr>
              <a:t>Сборник</a:t>
            </a:r>
            <a:endParaRPr lang="ru-RU" cap="al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89" t="19844" r="51457" b="8160"/>
          <a:stretch>
            <a:fillRect/>
          </a:stretch>
        </p:blipFill>
        <p:spPr bwMode="auto">
          <a:xfrm>
            <a:off x="857224" y="1643050"/>
            <a:ext cx="3394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225" t="18952" r="50787" b="7787"/>
          <a:stretch>
            <a:fillRect/>
          </a:stretch>
        </p:blipFill>
        <p:spPr bwMode="auto">
          <a:xfrm>
            <a:off x="4929190" y="1643050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Дорожная карта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file.mobilmusic.ru/80/43/3e/776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714776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2357430"/>
            <a:ext cx="271464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ФГОС </a:t>
            </a:r>
          </a:p>
          <a:p>
            <a:pPr algn="ctr"/>
            <a:r>
              <a:rPr lang="ru-RU" sz="3200" dirty="0" smtClean="0"/>
              <a:t>ОНО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2357430"/>
            <a:ext cx="271464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ФГОС </a:t>
            </a:r>
          </a:p>
          <a:p>
            <a:pPr algn="ctr"/>
            <a:r>
              <a:rPr lang="ru-RU" sz="3200" dirty="0" smtClean="0"/>
              <a:t>ООО</a:t>
            </a:r>
            <a:endParaRPr lang="ru-RU" sz="32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714744" y="2500306"/>
            <a:ext cx="1928826" cy="14287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Дорожная карта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 класс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0404" y="1357298"/>
          <a:ext cx="8183562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</a:t>
                      </a:r>
                      <a:endParaRPr lang="ru-RU" sz="1200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</a:t>
                      </a:r>
                      <a:endParaRPr lang="ru-RU" sz="1200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Коммуникативные</a:t>
                      </a:r>
                      <a:endParaRPr lang="ru-RU" sz="1200" dirty="0"/>
                    </a:p>
                  </a:txBody>
                  <a:tcPr marL="90928" marR="909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 способностью принимать и сохранять цели и задачи учебной деятельности,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поиска средств ее осуществления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способов решения проблем творческого и поискового характера; формирование умения планировать, контролировать и оценивать учебные действия в соответствии с поставленной задачей и условиями ее реализации,  определять наиболее эффективные способы достижения результата.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умения понимать причины успеха/неуспеха учебной деятельности и способности конструктивно действовать даже в ситуациях неуспеха.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Освоение начальных форм познавательной и личностной рефлексии.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Поставить себе и одноклассникам оценки по предложенной шкале.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связей, построения рассуждений, отнесения к известным понятиям.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Использование различных способов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событий; определение общей цели и путей ее достижения;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Умение договариваться о распределении ролей в совместной деятельности; осуществлять взаимный контроль, готовность конструктивно разрешать конфликты посредством учета интересов сторон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0928" marR="909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Дорожная карта 9 класс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715405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35"/>
                <a:gridCol w="2905135"/>
                <a:gridCol w="2905135"/>
              </a:tblGrid>
              <a:tr h="405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Коммуникативные</a:t>
                      </a:r>
                      <a:endParaRPr lang="ru-RU" sz="1100" dirty="0"/>
                    </a:p>
                  </a:txBody>
                  <a:tcPr/>
                </a:tc>
              </a:tr>
              <a:tr h="509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  поставить и сформулировать задание, определять его цель, построить модель.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Сформулировать задачу, построить ее модель, создать и выполнить программу, проанализировать полученные результаты с использованием их на практике.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 случае расхождения результата с ожидаемым  найти причину и внести поправки. Обосновать выбор лучшего решения.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Прогнозируя результат, корректировать работу по ходу ее выполнения.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Выбрать посильный уровень задания; самостоятельно оценить свои возможности и возможности одноклассников в решении задачи.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Прогнозировать оценку.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 увидеть проблему, сформулировать и исследовать возможности и способы ее решения творческого и поискового характера,  продумать, что будет при изменении исходных данных, построить модель задачи, доказать гипотезу, попытаться предвосхитить результат. Критически относиться и к своим идеям, и к идеям других, в том числе учителя.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Найти и выделить необходимую для выполнения задания информацию, используя различные источники и способы поиска.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Составить план проверки,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сравнить полученные результаты с предполагаемыми, проанализировать результат. Представить  результат исследования в заданном формате и использованием ИКТ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Точно и в полном объеме выразить свои мысли и идеи. Учитывать разные мнения, стремиться к координации различных позиций в сотрудничестве.  Договариваться, приходить к общему решению в совместной деятельности, в том числе в ситуации столкновения интересов. Адекватно использовать все коммуникативные средства для решения различных задач, строить монологические высказывания.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в группе, выполняя различные роли.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Ориентироваться на позицию партнера, контролировать его и свои  действия в соответствии с поставленной задачей.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63205"/>
          <a:ext cx="9144001" cy="6309067"/>
        </p:xfrm>
        <a:graphic>
          <a:graphicData uri="http://schemas.openxmlformats.org/drawingml/2006/table">
            <a:tbl>
              <a:tblPr/>
              <a:tblGrid>
                <a:gridCol w="1258880"/>
                <a:gridCol w="191741"/>
                <a:gridCol w="1325336"/>
                <a:gridCol w="1579552"/>
                <a:gridCol w="1491487"/>
                <a:gridCol w="1648778"/>
                <a:gridCol w="1648227"/>
              </a:tblGrid>
              <a:tr h="58944">
                <a:tc gridSpan="7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44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377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Овладение способностью принимать и сохранять цели и задачи учебной деятельности,  поиска средств ее осуществления. Освоение способов решения проблем творческого и поискового характера; формирование умения планировать, контролировать и оценивать учебные действия в соответствии с поставленной задачей и условиями ее реализации,  определять наиболее эффективные способы достижения результата. Формирование умения понимать причины успеха/неуспеха учебной деятельности и способности конструктивно действовать даже в ситуациях неуспеха. Освоение начальных форм познавательной и личностной рефлексии. Поставить себе и одноклассникам оценки по предложенной шкале.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основе соотнесения того, что уже известно, и освоено, и того, что еще неизвестно поставить  задачу (с помощью учителя). </a:t>
                      </a:r>
                      <a:r>
                        <a:rPr lang="ru-RU" sz="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Продумать свои действия по предложенному плану (алгоритму); поставить цель; ответить для себя на вопрос «Зачем это надо, что могу и хочу получить, пригодится ли это в будущем…». Понимать, что «ошибка – это  нормально!»,  в случае неудачи с помощью учителя разобраться в ее причинах и быть способным к конструктивным действиям. Сравнивать работу с эталоном. Осуществлять самоконтроль и взаимоконтроль при работе в группе. </a:t>
                      </a: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диалоге с учителем  выработать критерии оценки, определить степень успешности выполнения своей работы и работы всех.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основе соотнесения того, что уже известно, и освоено, и того, что еще неизвестно поставить  задачу (без помощи учителя). </a:t>
                      </a: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Продумать свои действия по составленному при помощи учителя плану (алгоритму); поставить цель; ответить для себя на вопрос «Зачем это надо, что могу и хочу получить, где и как пригодится  это в будущем…». Работая под девизом «Не ошибается только тот, кто ничего не делает», понимать, что ошибка иногда дорого стоит, поэтому надо определять наиболее эффективные способы достижения результата. В случае неудачи разобраться в ее причинах и быть способным к конструктивным действиям.  Осуществлять самоконтроль и взаимоконтроль при работе в группе.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диалоге с учителем  выработать и совершенствовать критерии оценки и пользоваться ими в ходе оценки и самооценки.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основании имеющихся фактов (информации) поставить задачу. Выявить с помощью учителя   особенности данного типа задачи (определить модель)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Определить порядок действий (составить самостоятельно план)  для данной модели задачи, следуя поставленной цели, исправить возможные ошибки; сделать вывод о возможности использования  полученных результатов в учёбе.  При анализе задачи пытаться самостоятельно находить ошибки, используя любые способы и методы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 помощью разных источников информации). В случае неудачи разобраться в ее причинах и быть способным к конструктивным действиям. Оценить свои возможности, выбрать посильный уровень задания. Критерии оценивания вырабатываются совместно в группах учащихся</a:t>
                      </a: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 совершенствуются с помощью учителя. Используются в ходе оценки и самооценки.</a:t>
                      </a:r>
                      <a:r>
                        <a:rPr lang="ru-RU" sz="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Сформулировать задачу, определить ее  модель (без помощи учителя). Определить порядок действий (составить самостоятельно план)  для данной модели задачи, следуя поставленной цели, исправить возможные ошибки; сделать вывод о возможности использования  полученных результатов в учёбе и жизни. Задавая СЕБЕ вопросы, самостоятельно разобраться в своих ошибках., прогнозировать и предупреждать их появление (возможна помощь учителя). Выбрать посильный уровень задания оценить свои возможности (а при работе в группе и возможности одноклассников),  при возникновении трудностей обратиться к учителю.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оценивания вырабатываются самим учеником, исходя из типов и видов заданий.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Самостоятельно  поставить и сформулировать задание, определять его цель, построить модель. Сформулировать задачу, построить ее модель, создать и выполнить программу, проанализировать полученные результаты с использованием их на практике. В случае расхождения результата с ожидаемым  найти причину и внести поправки. Обосновать выбор лучшего решения. Прогнозируя результат, корректировать работу по ходу ее выполнения.  Выбрать посильный уровень задания; самостоятельно оценить свои возможности и возможности одноклассников в решении задачи.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Прогнозировать оценку.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4">
                <a:tc gridSpan="7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Познавательные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44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881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связей, построения рассуждений, отнесения к известным понятиям. Использование различных способов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Обсудить предложенную учителем проблему, предложить способы ее решения. Определить, достаточно ли запаса знаний для решения данной задачи, разбить задачу на подзадачи, ответить на вопрос: «что будет, если…», выделить главное.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 необходимую информацию в учебной, справочной литературе или проконсультироваться с  одноклассниками и учителем; представить  информацию в  доступном для понимания виде.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Обсудить возникшую проблему, предложить способы ее решения скорректировать в случае необходимости при помощи учителя; Определить, достаточно ли запаса знаний для решения данной задачи, разбить задачу на подзадачи; ответить на вопрос: «что будет, если…», выделить главное.</a:t>
                      </a:r>
                    </a:p>
                    <a:p>
                      <a:pPr marL="0" marR="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33900" algn="l"/>
                          <a:tab pos="4622800" algn="l"/>
                          <a:tab pos="4711700" algn="l"/>
                          <a:tab pos="4800600" algn="l"/>
                          <a:tab pos="5778500" algn="l"/>
                          <a:tab pos="6934200" algn="l"/>
                        </a:tabLst>
                      </a:pPr>
                      <a:r>
                        <a:rPr lang="ru-RU" sz="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 методы информационного поиска, в том числе с помощью компьютерных средств.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Определить основную и второстепенную информацию.  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Выявить проблему, при помощи учителя сформулировать её, предложить способы ее решения,  определить, при каких условиях  решение существует. Совместно (парой, группой, с учителем) выбрать наиболее эффективные способы решения в зависимости от конкретных условий, анализируя все предлагаемые варианты.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Найти информацию, систематизировать ее по заданным признакам, выделить необходимую для выполнения задания, критически  оценить и интерпретировать.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Проанализировав полученную информацию, сформулировать проблему, определить способы ее решения, критически отнестись к предложенным вариантам, выбрать наиболее рациональный, продумать, что будет при изменении исходных данных, спрогнозировать результат.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 и выделить необходимую для выполнения задания информацию, используя различные источники;  представить  ее в  доступном для понимания виде в заданном формате.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Самостоятельно увидеть проблему, сформулиро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вать и исследовать возможности и способы ее решения творческого и поискового характера,  продумать, что будет при изменении исходных данных, построить модель задачи, доказать гипотезу, попытаться предвосхитить результат. Критически относиться и к своим идеям, и к идеям других, в том числе учителя.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 и выделить необходимую для выполнения задания информацию, используя различные источники и способы поиска.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Составить план проверки,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сравнить полученные результаты с предполагаемыми, проанализировать результат. Представить  результат исследования в заданном формате и использованием ИКТ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4">
                <a:tc gridSpan="7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Коммуникативные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16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событий; определение общей цели и путей ее достижения;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договариваться о распределении ролей в совместной деятельности; осуществлять взаимный контроль, готовность конструктивно разрешать конфликты посредством учета интересов сторон 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перебивая выслушать одноклассников и учителя. Грамотно сформулировать вопрос. Дать полный ответ на поставленный вопрос. Вести диалог, соблюдая правила речевого этикета; признавать существование других точек зрения, но пытаться отстоять свою с помощью фактов и уже имеющегося жизненного опыта.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Привлечь к решению задачи других.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Работать в группе (учитель участвует в распределении ролей).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Осуществлять взаимоконтроль при работе в группе. 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Имея свою точку зрения, выслушивать других. Формулировать вопрос в соответствии с темой беседы. Дать аргументированный  ответ на поставленный вопрос. Вести диалог, соблюдая правила речевого этикета; Уважать другую точку зрения, уметь отстоять свою с помощью фактов и  жизненного опыта. Критично относиться к своему и чужому  мнению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Привлечь к решению поставленной задачи других.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Работать в группе (учитель координирует распределении ролей). Осуществлять взаимоконтроль при работе в группе,    прислушиваться к мнению партнера в общении и взаимодействии.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Установить контакт и поддерживать его; производить нужное впечатление на собеседников; не обидеть окружающих убедительно аргументировать свою позицию; отстаивать свои интересы; преодолевать конфликты; понимать мотивы собственных слов и поступков и реакции окружающих;  слушать и активно задавать вопросы.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Работать в группе (при необходимости –консультация учителя).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Учитывать мнение партнера, согласовывать с ним свои действия, осуществлять совместный контроль.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Активно выслушать других,  отстаивать свою точку зрения, соблюдая правила речевого этикета, аргументировать свою точку зрения с помощью фактов и дополнительных сведений. Допускать существование  различных точек зрения, в т. ч. не совпадающих  с собственной,  ориентироваться  на позицию партнера в общении и взаимодействии. Строить понятные высказывания, учитывающие, что партнер  знает и видит, а что нет. Коллективно обсудить проблему; придти к общему решению.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Работать в группе (самостоятельное распределение ролей). Быть готовым взять на себя другую  роль. Ориентироваться на позицию партнера, вырабатывать совместные действия, осуществлять совместный контроль 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33900" algn="l"/>
                          <a:tab pos="4622800" algn="l"/>
                          <a:tab pos="4711700" algn="l"/>
                          <a:tab pos="4800600" algn="l"/>
                          <a:tab pos="5778500" algn="l"/>
                          <a:tab pos="6934200" algn="l"/>
                        </a:tabLs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Точно и в полном объеме выразить свои мысли и идеи. Учитывать разные мнения, стремиться к координации различных позиций в сотрудничестве.  Договариваться, приходить к общему решению в совместной деятельности, в том числе в ситуации столкновения интересов. Адекватно использовать все коммуникативные средства для решения различных задач, строить монологические высказывания.</a:t>
                      </a:r>
                    </a:p>
                    <a:p>
                      <a:pPr marL="0" marR="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33900" algn="l"/>
                          <a:tab pos="4622800" algn="l"/>
                          <a:tab pos="4711700" algn="l"/>
                          <a:tab pos="4800600" algn="l"/>
                          <a:tab pos="5778500" algn="l"/>
                          <a:tab pos="6934200" algn="l"/>
                        </a:tabLs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Работать в группе, выполняя различные роли.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Ориентироваться на позицию партнера, контролировать его и свои  действия в соответствии с поставленной задачей. </a:t>
                      </a:r>
                    </a:p>
                  </a:txBody>
                  <a:tcPr marL="11524" marR="1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rgbClr val="000000"/>
      </a:dk1>
      <a:lt1>
        <a:srgbClr val="FFFFFF"/>
      </a:lt1>
      <a:dk2>
        <a:srgbClr val="262626"/>
      </a:dk2>
      <a:lt2>
        <a:srgbClr val="595959"/>
      </a:lt2>
      <a:accent1>
        <a:srgbClr val="3F3737"/>
      </a:accent1>
      <a:accent2>
        <a:srgbClr val="935409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2326</Words>
  <Application>Microsoft Office PowerPoint</Application>
  <PresentationFormat>Экран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Реализация метапредметного подхода в преподавании информатики</vt:lpstr>
      <vt:lpstr>Презентация PowerPoint</vt:lpstr>
      <vt:lpstr>Презентация PowerPoint</vt:lpstr>
      <vt:lpstr>Цель работы</vt:lpstr>
      <vt:lpstr>Сборник</vt:lpstr>
      <vt:lpstr>Дорожная карта</vt:lpstr>
      <vt:lpstr>Дорожная карта 4 класс </vt:lpstr>
      <vt:lpstr>Дорожная карта 9 класс </vt:lpstr>
      <vt:lpstr>Презентация PowerPoint</vt:lpstr>
      <vt:lpstr>Презентация PowerPoint</vt:lpstr>
      <vt:lpstr>Принципы создания сборника</vt:lpstr>
      <vt:lpstr>Задачник </vt:lpstr>
      <vt:lpstr>Задачник </vt:lpstr>
      <vt:lpstr>Реальная информатика</vt:lpstr>
      <vt:lpstr>Информатика в проектах </vt:lpstr>
      <vt:lpstr>Новизна</vt:lpstr>
      <vt:lpstr>Ожидаемые результаты</vt:lpstr>
      <vt:lpstr>Риски</vt:lpstr>
      <vt:lpstr>Спасибо за внимание!</vt:lpstr>
    </vt:vector>
  </TitlesOfParts>
  <Company>УТЛ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Учитель307</dc:creator>
  <cp:lastModifiedBy>User</cp:lastModifiedBy>
  <cp:revision>54</cp:revision>
  <dcterms:created xsi:type="dcterms:W3CDTF">2013-03-27T10:00:59Z</dcterms:created>
  <dcterms:modified xsi:type="dcterms:W3CDTF">2014-03-11T11:40:18Z</dcterms:modified>
</cp:coreProperties>
</file>